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9" r:id="rId4"/>
    <p:sldMasterId id="2147483750" r:id="rId5"/>
  </p:sldMasterIdLst>
  <p:notesMasterIdLst>
    <p:notesMasterId r:id="rId11"/>
  </p:notesMasterIdLst>
  <p:handoutMasterIdLst>
    <p:handoutMasterId r:id="rId12"/>
  </p:handoutMasterIdLst>
  <p:sldIdLst>
    <p:sldId id="256" r:id="rId6"/>
    <p:sldId id="303" r:id="rId7"/>
    <p:sldId id="307" r:id="rId8"/>
    <p:sldId id="309" r:id="rId9"/>
    <p:sldId id="31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1896" userDrawn="1">
          <p15:clr>
            <a:srgbClr val="A4A3A4"/>
          </p15:clr>
        </p15:guide>
        <p15:guide id="6" orient="horz" pos="3504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8A6"/>
    <a:srgbClr val="156082"/>
    <a:srgbClr val="0C2842"/>
    <a:srgbClr val="09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2" autoAdjust="0"/>
    <p:restoredTop sz="93520" autoAdjust="0"/>
  </p:normalViewPr>
  <p:slideViewPr>
    <p:cSldViewPr>
      <p:cViewPr>
        <p:scale>
          <a:sx n="100" d="100"/>
          <a:sy n="100" d="100"/>
        </p:scale>
        <p:origin x="648" y="176"/>
      </p:cViewPr>
      <p:guideLst>
        <p:guide orient="horz" pos="1896"/>
        <p:guide orient="horz" pos="3504"/>
        <p:guide pos="3840"/>
      </p:guideLst>
    </p:cSldViewPr>
  </p:slideViewPr>
  <p:outlineViewPr>
    <p:cViewPr>
      <p:scale>
        <a:sx n="33" d="100"/>
        <a:sy n="33" d="100"/>
      </p:scale>
      <p:origin x="0" y="-22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18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031A82-4A00-4794-A488-59AC186D7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85656-A361-4B32-99B1-66591145F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4AEED-FF0D-4512-BD5F-9F077F06D9A7}" type="datetimeFigureOut">
              <a:rPr lang="en-US" smtClean="0"/>
              <a:t>9/9/25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AFD4F-E871-421C-96C6-CCFAA872C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E0EF6-A335-4727-9E75-458707395E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8AB8-F519-4C44-A217-B2548CA6E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09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F9B45-E22A-4A9C-91D5-81685A72A6FA}" type="datetimeFigureOut">
              <a:rPr lang="en-US" smtClean="0"/>
              <a:t>9/9/25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03549-A82F-409E-AD53-534267A0E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4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8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9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0700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9764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4615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379641C-8260-44A4-9F71-E216C07A3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416742 h 6858000"/>
              <a:gd name="connsiteX5" fmla="*/ 9142476 w 12188952"/>
              <a:gd name="connsiteY5" fmla="*/ 4416742 h 6858000"/>
              <a:gd name="connsiteX6" fmla="*/ 9142476 w 12188952"/>
              <a:gd name="connsiteY6" fmla="*/ 4188142 h 6858000"/>
              <a:gd name="connsiteX7" fmla="*/ 0 w 12188952"/>
              <a:gd name="connsiteY7" fmla="*/ 4188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416742"/>
                </a:lnTo>
                <a:lnTo>
                  <a:pt x="9142476" y="4416742"/>
                </a:lnTo>
                <a:lnTo>
                  <a:pt x="9142476" y="4188142"/>
                </a:lnTo>
                <a:lnTo>
                  <a:pt x="0" y="418814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636008"/>
            <a:ext cx="9144000" cy="1107959"/>
          </a:xfrm>
        </p:spPr>
        <p:txBody>
          <a:bodyPr anchor="b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9D466B-640E-419A-8701-FA39B12D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5742432"/>
            <a:ext cx="7953375" cy="4572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659D50-D55F-4F3D-8F15-5B1F1F2B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188142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65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067F4C-584F-4D26-A9F4-7E8E3F09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59926" y="1569034"/>
            <a:ext cx="7193874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C968367-11F9-40B5-B54F-1555B837C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630" y="548640"/>
            <a:ext cx="4389120" cy="57607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363" y="365125"/>
            <a:ext cx="510300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C38614-0243-4ABA-A367-8875F339D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3182" y="2093976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3056" y="2422684"/>
            <a:ext cx="512064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3307" y="3227832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3181" y="3559290"/>
            <a:ext cx="5120640" cy="457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05E970C-F216-4C13-B637-2CD29EB1F7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9167" y="4059936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FD54B08D-52AA-478D-9A22-40F57CEFF5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9041" y="4388168"/>
            <a:ext cx="512064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8434772-1E65-4475-A328-95A7B2445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9292" y="5202936"/>
            <a:ext cx="5120640" cy="320040"/>
          </a:xfrm>
        </p:spPr>
        <p:txBody>
          <a:bodyPr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16497897-EF41-49AE-B577-23E1843D2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9166" y="5535502"/>
            <a:ext cx="5120640" cy="64008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0296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695704B-E527-4A3C-9B8B-CDEB8724F0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258568 h 6858000"/>
              <a:gd name="connsiteX1" fmla="*/ 7789164 w 12188952"/>
              <a:gd name="connsiteY1" fmla="*/ 2487168 h 6858000"/>
              <a:gd name="connsiteX2" fmla="*/ 10715244 w 12188952"/>
              <a:gd name="connsiteY2" fmla="*/ 2487168 h 6858000"/>
              <a:gd name="connsiteX3" fmla="*/ 10715244 w 12188952"/>
              <a:gd name="connsiteY3" fmla="*/ 2258568 h 6858000"/>
              <a:gd name="connsiteX4" fmla="*/ 4634484 w 12188952"/>
              <a:gd name="connsiteY4" fmla="*/ 2258568 h 6858000"/>
              <a:gd name="connsiteX5" fmla="*/ 4634484 w 12188952"/>
              <a:gd name="connsiteY5" fmla="*/ 2487168 h 6858000"/>
              <a:gd name="connsiteX6" fmla="*/ 7560564 w 12188952"/>
              <a:gd name="connsiteY6" fmla="*/ 2487168 h 6858000"/>
              <a:gd name="connsiteX7" fmla="*/ 7560564 w 12188952"/>
              <a:gd name="connsiteY7" fmla="*/ 2258568 h 6858000"/>
              <a:gd name="connsiteX8" fmla="*/ 1443228 w 12188952"/>
              <a:gd name="connsiteY8" fmla="*/ 2258568 h 6858000"/>
              <a:gd name="connsiteX9" fmla="*/ 1443228 w 12188952"/>
              <a:gd name="connsiteY9" fmla="*/ 2487168 h 6858000"/>
              <a:gd name="connsiteX10" fmla="*/ 4369308 w 12188952"/>
              <a:gd name="connsiteY10" fmla="*/ 2487168 h 6858000"/>
              <a:gd name="connsiteX11" fmla="*/ 4369308 w 12188952"/>
              <a:gd name="connsiteY11" fmla="*/ 2258568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258568"/>
                </a:moveTo>
                <a:lnTo>
                  <a:pt x="7789164" y="2487168"/>
                </a:lnTo>
                <a:lnTo>
                  <a:pt x="10715244" y="2487168"/>
                </a:lnTo>
                <a:lnTo>
                  <a:pt x="10715244" y="2258568"/>
                </a:lnTo>
                <a:close/>
                <a:moveTo>
                  <a:pt x="4634484" y="2258568"/>
                </a:moveTo>
                <a:lnTo>
                  <a:pt x="4634484" y="2487168"/>
                </a:lnTo>
                <a:lnTo>
                  <a:pt x="7560564" y="2487168"/>
                </a:lnTo>
                <a:lnTo>
                  <a:pt x="7560564" y="2258568"/>
                </a:lnTo>
                <a:close/>
                <a:moveTo>
                  <a:pt x="1443228" y="2258568"/>
                </a:moveTo>
                <a:lnTo>
                  <a:pt x="1443228" y="2487168"/>
                </a:lnTo>
                <a:lnTo>
                  <a:pt x="4369308" y="2487168"/>
                </a:lnTo>
                <a:lnTo>
                  <a:pt x="4369308" y="225856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4752" y="2487165"/>
            <a:ext cx="2926080" cy="2714379"/>
          </a:xfrm>
          <a:solidFill>
            <a:schemeClr val="bg1">
              <a:alpha val="85000"/>
            </a:schemeClr>
          </a:solidFill>
        </p:spPr>
        <p:txBody>
          <a:bodyPr tIns="429768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374136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3600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/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374136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9068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/>
          <a:lstStyle>
            <a:lvl1pPr marL="0" indent="0" algn="ctr">
              <a:buFont typeface="Arial" panose="020B0604020202020204" pitchFamily="34" charset="0"/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374136"/>
            <a:ext cx="2468880" cy="1371600"/>
          </a:xfrm>
        </p:spPr>
        <p:txBody>
          <a:bodyPr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C0256D1E-8A29-4C0A-8641-E823E877CF86}"/>
              </a:ext>
            </a:extLst>
          </p:cNvPr>
          <p:cNvSpPr>
            <a:spLocks noGrp="1"/>
          </p:cNvSpPr>
          <p:nvPr>
            <p:ph type="dt" sz="half" idx="39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0B45ED-DCCD-4701-9ACC-9C83B74D1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508955-3B0C-44CA-B1F9-AD0E70CDB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12ACAA-EEDE-4C74-AF6C-6A7D06F7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0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B2621B9-2641-4DA3-B7D6-D577C25CF2E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30351 w 12188952"/>
              <a:gd name="connsiteY0" fmla="*/ 3231845 h 6858000"/>
              <a:gd name="connsiteX1" fmla="*/ 1030351 w 12188952"/>
              <a:gd name="connsiteY1" fmla="*/ 3460445 h 6858000"/>
              <a:gd name="connsiteX2" fmla="*/ 11122333 w 12188952"/>
              <a:gd name="connsiteY2" fmla="*/ 3460445 h 6858000"/>
              <a:gd name="connsiteX3" fmla="*/ 11122333 w 12188952"/>
              <a:gd name="connsiteY3" fmla="*/ 32318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30351" y="3231845"/>
                </a:moveTo>
                <a:lnTo>
                  <a:pt x="1030351" y="3460445"/>
                </a:lnTo>
                <a:lnTo>
                  <a:pt x="11122333" y="3460445"/>
                </a:lnTo>
                <a:lnTo>
                  <a:pt x="11122333" y="32318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9848" y="2121408"/>
            <a:ext cx="2560320" cy="9144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00600" y="2121408"/>
            <a:ext cx="2560320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31351" y="2121408"/>
            <a:ext cx="2592505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69848" y="3730752"/>
            <a:ext cx="2560320" cy="118872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00600" y="3730752"/>
            <a:ext cx="2560320" cy="118872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31352" y="3730752"/>
            <a:ext cx="2560320" cy="118872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5807F6-AD25-4B86-8D5C-5DBE4B0D3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875" y="3231845"/>
            <a:ext cx="1009198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39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0D8038A-5827-4846-97D5-0DEF7A92C9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578608"/>
            <a:ext cx="4297680" cy="914400"/>
          </a:xfrm>
        </p:spPr>
        <p:txBody>
          <a:bodyPr anchor="b" anchorCtr="0"/>
          <a:lstStyle/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3721608"/>
            <a:ext cx="4297680" cy="22860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/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951D3-FDD2-4A48-9F77-7EB69F3AA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24C9D2-B921-4FAF-8173-CF9B37D4F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13720" y="-68580"/>
            <a:ext cx="1737360" cy="6858000"/>
          </a:xfrm>
        </p:spPr>
        <p:txBody>
          <a:bodyPr vert="vert270" anchor="t">
            <a:noAutofit/>
          </a:bodyPr>
          <a:lstStyle>
            <a:lvl1pPr marL="0" indent="0">
              <a:spcBef>
                <a:spcPts val="0"/>
              </a:spcBef>
              <a:buNone/>
              <a:defRPr sz="13500" cap="all" baseline="0">
                <a:solidFill>
                  <a:schemeClr val="bg1">
                    <a:lumMod val="9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 dirty="0"/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3644859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7/14/20XX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0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5658-64B7-60A8-7019-28EA80752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70A21-CFC1-D233-58BF-1941D7A3A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D1B8A-3777-2EAA-AE53-41ABFBC4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2F2-6DD9-444C-ABBF-8ADDE10D0ACA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BBA9F-89E7-0673-66E7-61AB6FC8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2C914-1D84-26F8-28CD-CA4F20AC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8CD2-22A6-B640-87B6-EF4C6753B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21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39B8-9788-1118-79DA-EF08B839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6DDD-F1D8-D971-A36C-9A2F1DA4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52671-23AB-7AA9-F41E-20A4F486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2F2-6DD9-444C-ABBF-8ADDE10D0ACA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74440-59E5-6BB1-99B8-FA060684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66EFA-3724-145D-92B4-C925ECE9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8CD2-22A6-B640-87B6-EF4C6753B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9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22863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ED3C-B607-895D-4A01-08C2F34F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42623-5E6B-5BCB-0E5B-0C7FF694B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C25C5-A6E4-3371-AC5A-16A3CAEF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2F2-6DD9-444C-ABBF-8ADDE10D0ACA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BF16C-E862-A71F-AC69-0165444B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F6992-0F9E-F41C-F964-E1F81A02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8CD2-22A6-B640-87B6-EF4C6753B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53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A5321-43D6-98D2-E61D-32287E46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44BC5-74C8-C90B-8600-31A8DB877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E6AA9-A7D9-25C2-AFED-71BCF7B22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E9074-D95C-8F5D-F61E-5FF04ABC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2F2-6DD9-444C-ABBF-8ADDE10D0ACA}" type="datetimeFigureOut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D211A-830A-2E36-FC76-775B4460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79224-A708-0530-254C-D95A290C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8CD2-22A6-B640-87B6-EF4C6753B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4A87E-CB70-0BA6-F9B6-2B2E72F1D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DA4B7-F362-6F0B-EE47-3F4ACE4CF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1524-6192-CBE5-8CB1-902D75542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0159B-FED3-0F5E-F59A-0BD8B57D4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EF3ED3-6C15-BF66-305C-7D15430F2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0CFD3-CE66-FA6E-77DA-01970FC0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2F2-6DD9-444C-ABBF-8ADDE10D0ACA}" type="datetimeFigureOut">
              <a:rPr lang="en-US" smtClean="0"/>
              <a:t>9/10/25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15F1F2-68E6-FAA9-F21B-F130C524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7CD13-48DB-F186-AAAC-9E679917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8CD2-22A6-B640-87B6-EF4C6753B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46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C6736-FA5B-70E1-B4E0-9CB61B34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9F7E9-2F5C-2162-51F1-62282F19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2F2-6DD9-444C-ABBF-8ADDE10D0ACA}" type="datetimeFigureOut">
              <a:rPr lang="en-US" smtClean="0"/>
              <a:t>9/10/25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8AE78-8CB6-3FDF-B846-4982B224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05A0B-E9CA-8B73-3547-4A37D854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8CD2-22A6-B640-87B6-EF4C6753B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02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5570D-7454-B038-2D06-57F245ED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2F2-6DD9-444C-ABBF-8ADDE10D0ACA}" type="datetimeFigureOut">
              <a:rPr lang="en-US" smtClean="0"/>
              <a:t>9/10/25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73B4C-FCDF-8ADA-D90C-59A52037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60674-5131-2379-66CC-4C93C1C4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8CD2-22A6-B640-87B6-EF4C6753B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31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D594-5A82-0CFE-B645-BC997433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EB24-73CD-B0CB-DEEE-A0DADC77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64160-B632-DFCC-0F7F-AB15841B9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C105C-3258-F10D-4199-1756194F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2F2-6DD9-444C-ABBF-8ADDE10D0ACA}" type="datetimeFigureOut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A0BF3-13B5-0B4E-E09A-03A17841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0B77C-C994-06D9-332A-6651B0C7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8CD2-22A6-B640-87B6-EF4C6753B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07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763B-9086-91CD-B077-1B2DC1D8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B3639-748D-8A9F-C13C-D48C8E082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9FD6A-3479-F8DB-AA82-4E7A5DB3E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5A8C8-D224-298E-3DBE-8B325AA3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2F2-6DD9-444C-ABBF-8ADDE10D0ACA}" type="datetimeFigureOut">
              <a:rPr lang="en-US" smtClean="0"/>
              <a:t>9/10/25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ED9DB-B72B-69CE-8455-CD08DA2E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5B459-D952-09D5-6D0E-C816C69E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8CD2-22A6-B640-87B6-EF4C6753B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30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548B-7D2C-C5E5-3312-42888246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B3286-3367-057F-CA44-F1AB2A42B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58741-BB02-39D7-5FFB-A71A126C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2F2-6DD9-444C-ABBF-8ADDE10D0ACA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5606E-CBAC-B4ED-84CD-EB1F56B1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6EC33-2AFD-902B-2C55-D75CDD0E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8CD2-22A6-B640-87B6-EF4C6753B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81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E8EBDE-D822-F924-5FE3-36B32D1E5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67B6D-9289-6865-F7E0-FD956A283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F82E5-B339-C757-57B1-DEDFB0E2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82F2-6DD9-444C-ABBF-8ADDE10D0ACA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7F5C1-F324-8E9E-39D3-FED1C5D4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4B5D4-E1B6-4B10-0F9B-842317C8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8CD2-22A6-B640-87B6-EF4C6753B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3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9935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0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9576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29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1813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0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7/14/20XX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7/14/20XX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7" r:id="rId14"/>
    <p:sldLayoutId id="2147483739" r:id="rId15"/>
    <p:sldLayoutId id="2147483666" r:id="rId16"/>
    <p:sldLayoutId id="214748367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36" userDrawn="1">
          <p15:clr>
            <a:srgbClr val="5ACBF0"/>
          </p15:clr>
        </p15:guide>
        <p15:guide id="2" pos="2568" userDrawn="1">
          <p15:clr>
            <a:srgbClr val="5ACBF0"/>
          </p15:clr>
        </p15:guide>
        <p15:guide id="3" pos="576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76" userDrawn="1">
          <p15:clr>
            <a:srgbClr val="000000"/>
          </p15:clr>
        </p15:guide>
        <p15:guide id="7" pos="7104" userDrawn="1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6CAEC9-EA29-F67F-2CE2-AB4D43FA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AC16B-4CA2-F50B-AD6F-D1983B134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F2D7A-ADE6-BC0D-91BF-E44D5B537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4D82F2-6DD9-444C-ABBF-8ADDE10D0ACA}" type="datetimeFigureOut">
              <a:rPr lang="en-US" smtClean="0"/>
              <a:t>9/10/25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7C11-1F77-70F9-5DA6-8E622F5D2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69B93-58B5-F5A9-9FCB-060C2BCC9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038CD2-22A6-B640-87B6-EF4C6753B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3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hoto of bridge and cables">
            <a:extLst>
              <a:ext uri="{FF2B5EF4-FFF2-40B4-BE49-F238E27FC236}">
                <a16:creationId xmlns:a16="http://schemas.microsoft.com/office/drawing/2014/main" id="{96D6DE01-D902-4482-9C44-25411826C9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" r="54"/>
          <a:stretch/>
        </p:blipFill>
        <p:spPr>
          <a:solidFill>
            <a:srgbClr val="090909"/>
          </a:solidFill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C522CE7-8601-4799-A188-72F4C128D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6" y="2131877"/>
            <a:ext cx="9144000" cy="1107959"/>
          </a:xfrm>
        </p:spPr>
        <p:txBody>
          <a:bodyPr anchor="b">
            <a:normAutofit fontScale="90000"/>
          </a:bodyPr>
          <a:lstStyle/>
          <a:p>
            <a:r>
              <a:rPr lang="en-US" b="1" dirty="0"/>
              <a:t>SIMPLIFY.</a:t>
            </a:r>
            <a:br>
              <a:rPr lang="en-US" b="1" dirty="0"/>
            </a:br>
            <a:r>
              <a:rPr lang="en-US" b="1" dirty="0"/>
              <a:t>STREAMLINE.</a:t>
            </a:r>
            <a:br>
              <a:rPr lang="en-US" b="1" dirty="0"/>
            </a:br>
            <a:r>
              <a:rPr lang="en-US" b="1" dirty="0"/>
              <a:t>GET REWARDED.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5A575-4944-44FE-8343-886F3F628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6" y="5091673"/>
            <a:ext cx="7953375" cy="12850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Sr. Strategic Sales Manager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Ph.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Email: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3E30A8-0411-C5B0-3055-93364E253651}"/>
              </a:ext>
            </a:extLst>
          </p:cNvPr>
          <p:cNvSpPr txBox="1">
            <a:spLocks/>
          </p:cNvSpPr>
          <p:nvPr/>
        </p:nvSpPr>
        <p:spPr>
          <a:xfrm>
            <a:off x="841245" y="3429000"/>
            <a:ext cx="7953375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Optimize Your B2B Payments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7A81F2-F692-3D04-117B-1F720CA0ECC3}"/>
              </a:ext>
            </a:extLst>
          </p:cNvPr>
          <p:cNvSpPr/>
          <p:nvPr/>
        </p:nvSpPr>
        <p:spPr>
          <a:xfrm>
            <a:off x="0" y="4419600"/>
            <a:ext cx="9144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236A582C-2044-B21E-E3DE-7A353EB8B98C}"/>
              </a:ext>
            </a:extLst>
          </p:cNvPr>
          <p:cNvSpPr/>
          <p:nvPr/>
        </p:nvSpPr>
        <p:spPr>
          <a:xfrm>
            <a:off x="0" y="8569"/>
            <a:ext cx="55626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364" y="76200"/>
            <a:ext cx="5483124" cy="625475"/>
          </a:xfrm>
        </p:spPr>
        <p:txBody>
          <a:bodyPr>
            <a:norm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</a:rPr>
              <a:t>OUR EXPERIENCE</a:t>
            </a:r>
          </a:p>
        </p:txBody>
      </p:sp>
      <p:sp>
        <p:nvSpPr>
          <p:cNvPr id="50" name="Date Placeholder 49">
            <a:extLst>
              <a:ext uri="{FF2B5EF4-FFF2-40B4-BE49-F238E27FC236}">
                <a16:creationId xmlns:a16="http://schemas.microsoft.com/office/drawing/2014/main" id="{9726F8A6-61E7-497C-B12F-6E9E2C056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16675"/>
            <a:ext cx="10439400" cy="441325"/>
          </a:xfrm>
        </p:spPr>
        <p:txBody>
          <a:bodyPr/>
          <a:lstStyle/>
          <a:p>
            <a:pPr>
              <a:tabLst>
                <a:tab pos="114300" algn="l"/>
              </a:tabLst>
            </a:pPr>
            <a:r>
              <a:rPr lang="en-US" dirty="0"/>
              <a:t>9/14/2023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BD1651FB-5427-4C2E-968C-077A5FCB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3182" y="685800"/>
            <a:ext cx="5120640" cy="18331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Simplify YOUR payments. SUPERCHARGE your REWARDS.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3DDEB93-8628-4CD2-969D-1108E8684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3182" y="3157928"/>
            <a:ext cx="5120640" cy="257211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90909"/>
                </a:solidFill>
                <a:latin typeface="Aptos Light" panose="020B0004020202020204" pitchFamily="34" charset="0"/>
              </a:rPr>
              <a:t>As a global payments provider, we deliver secure, customized solutions built around your business.</a:t>
            </a:r>
          </a:p>
          <a:p>
            <a:br>
              <a:rPr lang="en-US" sz="2000" dirty="0">
                <a:solidFill>
                  <a:srgbClr val="090909"/>
                </a:solidFill>
                <a:latin typeface="Aptos Light" panose="020B0004020202020204" pitchFamily="34" charset="0"/>
              </a:rPr>
            </a:br>
            <a:r>
              <a:rPr lang="en-US" sz="2000" dirty="0">
                <a:solidFill>
                  <a:srgbClr val="090909"/>
                </a:solidFill>
                <a:latin typeface="Aptos Light" panose="020B0004020202020204" pitchFamily="34" charset="0"/>
              </a:rPr>
              <a:t>Streamline supplier payments and reconciliation in one place. Our dynamic platform reduces costs and lowers fraud risk, all while unlocking financial incentives to drive your business forward.</a:t>
            </a:r>
            <a:br>
              <a:rPr lang="en-US" sz="2000" dirty="0">
                <a:solidFill>
                  <a:srgbClr val="090909"/>
                </a:solidFill>
                <a:latin typeface="Aptos Light" panose="020B0004020202020204" pitchFamily="34" charset="0"/>
              </a:rPr>
            </a:br>
            <a:endParaRPr lang="en-US" sz="2000" dirty="0">
              <a:solidFill>
                <a:srgbClr val="090909"/>
              </a:solidFill>
              <a:latin typeface="Aptos Light" panose="020B0004020202020204" pitchFamily="34" charset="0"/>
            </a:endParaRPr>
          </a:p>
          <a:p>
            <a:endParaRPr lang="en-US" dirty="0">
              <a:solidFill>
                <a:srgbClr val="090909"/>
              </a:solidFill>
              <a:latin typeface="Aptos Light" panose="020B00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0C60A-56A8-615E-1EA2-569BF42D7F53}"/>
              </a:ext>
            </a:extLst>
          </p:cNvPr>
          <p:cNvSpPr/>
          <p:nvPr/>
        </p:nvSpPr>
        <p:spPr>
          <a:xfrm>
            <a:off x="6168064" y="2815564"/>
            <a:ext cx="1087067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3344E18-D2AA-659F-7E57-3C1232AD11E3}"/>
              </a:ext>
            </a:extLst>
          </p:cNvPr>
          <p:cNvGrpSpPr/>
          <p:nvPr/>
        </p:nvGrpSpPr>
        <p:grpSpPr>
          <a:xfrm>
            <a:off x="533400" y="366387"/>
            <a:ext cx="4505792" cy="5989963"/>
            <a:chOff x="904407" y="365125"/>
            <a:chExt cx="4505792" cy="598996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76BACB5-1CFC-25C8-A827-95E2F627687E}"/>
                </a:ext>
              </a:extLst>
            </p:cNvPr>
            <p:cNvGrpSpPr/>
            <p:nvPr/>
          </p:nvGrpSpPr>
          <p:grpSpPr>
            <a:xfrm>
              <a:off x="910652" y="365125"/>
              <a:ext cx="4347148" cy="5989963"/>
              <a:chOff x="1055179" y="647882"/>
              <a:chExt cx="3959445" cy="545574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005743B-ECEA-5461-328B-557AC4CEA32A}"/>
                  </a:ext>
                </a:extLst>
              </p:cNvPr>
              <p:cNvGrpSpPr/>
              <p:nvPr/>
            </p:nvGrpSpPr>
            <p:grpSpPr>
              <a:xfrm>
                <a:off x="1076415" y="647882"/>
                <a:ext cx="3938209" cy="3548093"/>
                <a:chOff x="1088694" y="873125"/>
                <a:chExt cx="4430016" cy="3991183"/>
              </a:xfrm>
              <a:solidFill>
                <a:schemeClr val="tx2"/>
              </a:solidFill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658C24B-4BA1-A18A-C664-54599D6AE88E}"/>
                    </a:ext>
                  </a:extLst>
                </p:cNvPr>
                <p:cNvSpPr/>
                <p:nvPr/>
              </p:nvSpPr>
              <p:spPr>
                <a:xfrm>
                  <a:off x="1088694" y="873125"/>
                  <a:ext cx="1915644" cy="1866900"/>
                </a:xfrm>
                <a:prstGeom prst="ellipse">
                  <a:avLst/>
                </a:prstGeom>
                <a:grpFill/>
                <a:ln w="889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0AE6C11F-EC40-ED7A-4489-FCE4DA2C886C}"/>
                    </a:ext>
                  </a:extLst>
                </p:cNvPr>
                <p:cNvSpPr/>
                <p:nvPr/>
              </p:nvSpPr>
              <p:spPr>
                <a:xfrm>
                  <a:off x="3603066" y="873125"/>
                  <a:ext cx="1915644" cy="1866900"/>
                </a:xfrm>
                <a:prstGeom prst="ellipse">
                  <a:avLst/>
                </a:prstGeom>
                <a:grpFill/>
                <a:ln w="889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5E42857-C345-FAAE-2D11-137FCAEDE627}"/>
                    </a:ext>
                  </a:extLst>
                </p:cNvPr>
                <p:cNvSpPr/>
                <p:nvPr/>
              </p:nvSpPr>
              <p:spPr>
                <a:xfrm>
                  <a:off x="1088694" y="2997408"/>
                  <a:ext cx="1915644" cy="1866900"/>
                </a:xfrm>
                <a:prstGeom prst="ellipse">
                  <a:avLst/>
                </a:prstGeom>
                <a:grpFill/>
                <a:ln w="889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5B9BAF38-D724-E3E2-8E03-4C7780A005E1}"/>
                    </a:ext>
                  </a:extLst>
                </p:cNvPr>
                <p:cNvSpPr/>
                <p:nvPr/>
              </p:nvSpPr>
              <p:spPr>
                <a:xfrm>
                  <a:off x="3603066" y="2997408"/>
                  <a:ext cx="1915644" cy="1866900"/>
                </a:xfrm>
                <a:prstGeom prst="ellipse">
                  <a:avLst/>
                </a:prstGeom>
                <a:grpFill/>
                <a:ln w="889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A9DFE06-2FD6-F620-ADA7-9929798692EE}"/>
                  </a:ext>
                </a:extLst>
              </p:cNvPr>
              <p:cNvSpPr/>
              <p:nvPr/>
            </p:nvSpPr>
            <p:spPr>
              <a:xfrm>
                <a:off x="1055179" y="4443985"/>
                <a:ext cx="1702975" cy="1659642"/>
              </a:xfrm>
              <a:prstGeom prst="ellipse">
                <a:avLst/>
              </a:prstGeom>
              <a:solidFill>
                <a:schemeClr val="tx2"/>
              </a:solidFill>
              <a:ln w="889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5F34FA7-4F90-DF5C-E9AF-828A7E38EB1B}"/>
                  </a:ext>
                </a:extLst>
              </p:cNvPr>
              <p:cNvSpPr/>
              <p:nvPr/>
            </p:nvSpPr>
            <p:spPr>
              <a:xfrm>
                <a:off x="3311648" y="4418538"/>
                <a:ext cx="1702975" cy="1659642"/>
              </a:xfrm>
              <a:prstGeom prst="ellipse">
                <a:avLst/>
              </a:prstGeom>
              <a:solidFill>
                <a:schemeClr val="tx2"/>
              </a:solidFill>
              <a:ln w="889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244049-2CF2-CAAB-F955-6FFA93BE36AE}"/>
                </a:ext>
              </a:extLst>
            </p:cNvPr>
            <p:cNvSpPr txBox="1"/>
            <p:nvPr/>
          </p:nvSpPr>
          <p:spPr>
            <a:xfrm>
              <a:off x="1010167" y="691146"/>
              <a:ext cx="1869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30+ years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8A70E8-7260-5ADE-E147-C0EE27F8A2B5}"/>
                </a:ext>
              </a:extLst>
            </p:cNvPr>
            <p:cNvSpPr txBox="1"/>
            <p:nvPr/>
          </p:nvSpPr>
          <p:spPr>
            <a:xfrm>
              <a:off x="3581399" y="793540"/>
              <a:ext cx="1524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$200B+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DC5650-A952-9D4B-A4A8-109FF2DADF1D}"/>
                </a:ext>
              </a:extLst>
            </p:cNvPr>
            <p:cNvSpPr txBox="1"/>
            <p:nvPr/>
          </p:nvSpPr>
          <p:spPr>
            <a:xfrm>
              <a:off x="1048267" y="2959244"/>
              <a:ext cx="1600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700K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913403-8DB6-D2D0-6242-8636914658DE}"/>
                </a:ext>
              </a:extLst>
            </p:cNvPr>
            <p:cNvSpPr txBox="1"/>
            <p:nvPr/>
          </p:nvSpPr>
          <p:spPr>
            <a:xfrm>
              <a:off x="3503416" y="2914349"/>
              <a:ext cx="1601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1.2M+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22912A7-9E17-69FC-F125-2725ED786013}"/>
                </a:ext>
              </a:extLst>
            </p:cNvPr>
            <p:cNvSpPr txBox="1"/>
            <p:nvPr/>
          </p:nvSpPr>
          <p:spPr>
            <a:xfrm>
              <a:off x="1068731" y="5046886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20+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FD423C-785A-93A7-78E6-A27AED5ADF25}"/>
                </a:ext>
              </a:extLst>
            </p:cNvPr>
            <p:cNvSpPr txBox="1"/>
            <p:nvPr/>
          </p:nvSpPr>
          <p:spPr>
            <a:xfrm>
              <a:off x="3276599" y="5022836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8</a:t>
              </a:r>
              <a:r>
                <a:rPr lang="en-US" sz="2800" b="1" baseline="30000" dirty="0">
                  <a:solidFill>
                    <a:schemeClr val="bg1"/>
                  </a:solidFill>
                  <a:latin typeface="Aptos" panose="020B0004020202020204" pitchFamily="34" charset="0"/>
                </a:rPr>
                <a:t>th</a:t>
              </a:r>
              <a:r>
                <a:rPr lang="en-US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Largest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683803-D427-A32F-46BA-041D71F5167E}"/>
                </a:ext>
              </a:extLst>
            </p:cNvPr>
            <p:cNvSpPr txBox="1"/>
            <p:nvPr/>
          </p:nvSpPr>
          <p:spPr>
            <a:xfrm>
              <a:off x="1045416" y="1209731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  <a:latin typeface="Aptos Light" panose="020B0004020202020204" pitchFamily="34" charset="0"/>
                </a:rPr>
                <a:t>In payments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69B9F08-52AC-1356-34A6-C1ECA13292CA}"/>
                </a:ext>
              </a:extLst>
            </p:cNvPr>
            <p:cNvSpPr txBox="1"/>
            <p:nvPr/>
          </p:nvSpPr>
          <p:spPr>
            <a:xfrm>
              <a:off x="3388071" y="1280694"/>
              <a:ext cx="1869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  <a:latin typeface="Aptos Light" panose="020B0004020202020204" pitchFamily="34" charset="0"/>
                </a:rPr>
                <a:t>Payments in 2021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A63441-7A04-8D77-2026-9F65E802C72B}"/>
                </a:ext>
              </a:extLst>
            </p:cNvPr>
            <p:cNvSpPr txBox="1"/>
            <p:nvPr/>
          </p:nvSpPr>
          <p:spPr>
            <a:xfrm>
              <a:off x="1010167" y="3336990"/>
              <a:ext cx="1869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  <a:latin typeface="Aptos Light" panose="020B0004020202020204" pitchFamily="34" charset="0"/>
                </a:rPr>
                <a:t>Payments in 2021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AC5B2D-FC0F-617B-D70F-26E20D104E39}"/>
                </a:ext>
              </a:extLst>
            </p:cNvPr>
            <p:cNvSpPr txBox="1"/>
            <p:nvPr/>
          </p:nvSpPr>
          <p:spPr>
            <a:xfrm>
              <a:off x="3418102" y="3339488"/>
              <a:ext cx="1869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  <a:latin typeface="Aptos Light" panose="020B0004020202020204" pitchFamily="34" charset="0"/>
                </a:rPr>
                <a:t>Partnering Suppliers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A02A632-7DE0-24BD-2064-C9E9360E905B}"/>
                </a:ext>
              </a:extLst>
            </p:cNvPr>
            <p:cNvSpPr txBox="1"/>
            <p:nvPr/>
          </p:nvSpPr>
          <p:spPr>
            <a:xfrm>
              <a:off x="904407" y="5410200"/>
              <a:ext cx="1869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  <a:latin typeface="Aptos Light" panose="020B0004020202020204" pitchFamily="34" charset="0"/>
                </a:rPr>
                <a:t>Supported Global Payment Currencies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12169C6-1093-8590-C5BA-A67ED852FC46}"/>
                </a:ext>
              </a:extLst>
            </p:cNvPr>
            <p:cNvSpPr txBox="1"/>
            <p:nvPr/>
          </p:nvSpPr>
          <p:spPr>
            <a:xfrm>
              <a:off x="3418102" y="5515982"/>
              <a:ext cx="1869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bg1"/>
                  </a:solidFill>
                  <a:latin typeface="Aptos Light" panose="020B0004020202020204" pitchFamily="34" charset="0"/>
                </a:rPr>
                <a:t>Visa Commercial Card Issuer</a:t>
              </a:r>
            </a:p>
          </p:txBody>
        </p:sp>
      </p:grpSp>
      <p:sp>
        <p:nvSpPr>
          <p:cNvPr id="60" name="Freeform 59">
            <a:extLst>
              <a:ext uri="{FF2B5EF4-FFF2-40B4-BE49-F238E27FC236}">
                <a16:creationId xmlns:a16="http://schemas.microsoft.com/office/drawing/2014/main" id="{EA652232-7B89-14EF-F707-BD2A14C3B15D}"/>
              </a:ext>
            </a:extLst>
          </p:cNvPr>
          <p:cNvSpPr/>
          <p:nvPr/>
        </p:nvSpPr>
        <p:spPr>
          <a:xfrm>
            <a:off x="11713422" y="278964"/>
            <a:ext cx="104594" cy="174844"/>
          </a:xfrm>
          <a:custGeom>
            <a:avLst/>
            <a:gdLst>
              <a:gd name="connsiteX0" fmla="*/ 39028 w 104594"/>
              <a:gd name="connsiteY0" fmla="*/ 0 h 174844"/>
              <a:gd name="connsiteX1" fmla="*/ 0 w 104594"/>
              <a:gd name="connsiteY1" fmla="*/ 0 h 174844"/>
              <a:gd name="connsiteX2" fmla="*/ 65567 w 104594"/>
              <a:gd name="connsiteY2" fmla="*/ 87422 h 174844"/>
              <a:gd name="connsiteX3" fmla="*/ 0 w 104594"/>
              <a:gd name="connsiteY3" fmla="*/ 174845 h 174844"/>
              <a:gd name="connsiteX4" fmla="*/ 39028 w 104594"/>
              <a:gd name="connsiteY4" fmla="*/ 174845 h 174844"/>
              <a:gd name="connsiteX5" fmla="*/ 104595 w 104594"/>
              <a:gd name="connsiteY5" fmla="*/ 87422 h 174844"/>
              <a:gd name="connsiteX6" fmla="*/ 39028 w 104594"/>
              <a:gd name="connsiteY6" fmla="*/ 0 h 17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94" h="174844">
                <a:moveTo>
                  <a:pt x="39028" y="0"/>
                </a:moveTo>
                <a:lnTo>
                  <a:pt x="0" y="0"/>
                </a:lnTo>
                <a:lnTo>
                  <a:pt x="65567" y="87422"/>
                </a:lnTo>
                <a:lnTo>
                  <a:pt x="0" y="174845"/>
                </a:lnTo>
                <a:lnTo>
                  <a:pt x="39028" y="174845"/>
                </a:lnTo>
                <a:lnTo>
                  <a:pt x="104595" y="87422"/>
                </a:lnTo>
                <a:lnTo>
                  <a:pt x="39028" y="0"/>
                </a:lnTo>
                <a:close/>
              </a:path>
            </a:pathLst>
          </a:custGeom>
          <a:solidFill>
            <a:schemeClr val="accent6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933817B6-0DC8-BF55-53FF-72DDC2D9BC19}"/>
              </a:ext>
            </a:extLst>
          </p:cNvPr>
          <p:cNvSpPr/>
          <p:nvPr/>
        </p:nvSpPr>
        <p:spPr>
          <a:xfrm>
            <a:off x="11638489" y="278964"/>
            <a:ext cx="104594" cy="174844"/>
          </a:xfrm>
          <a:custGeom>
            <a:avLst/>
            <a:gdLst>
              <a:gd name="connsiteX0" fmla="*/ 0 w 104594"/>
              <a:gd name="connsiteY0" fmla="*/ 174845 h 174844"/>
              <a:gd name="connsiteX1" fmla="*/ 39028 w 104594"/>
              <a:gd name="connsiteY1" fmla="*/ 174845 h 174844"/>
              <a:gd name="connsiteX2" fmla="*/ 104595 w 104594"/>
              <a:gd name="connsiteY2" fmla="*/ 87422 h 174844"/>
              <a:gd name="connsiteX3" fmla="*/ 39028 w 104594"/>
              <a:gd name="connsiteY3" fmla="*/ 0 h 174844"/>
              <a:gd name="connsiteX4" fmla="*/ 0 w 104594"/>
              <a:gd name="connsiteY4" fmla="*/ 0 h 174844"/>
              <a:gd name="connsiteX5" fmla="*/ 65567 w 104594"/>
              <a:gd name="connsiteY5" fmla="*/ 87422 h 174844"/>
              <a:gd name="connsiteX6" fmla="*/ 0 w 104594"/>
              <a:gd name="connsiteY6" fmla="*/ 174845 h 17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94" h="174844">
                <a:moveTo>
                  <a:pt x="0" y="174845"/>
                </a:moveTo>
                <a:lnTo>
                  <a:pt x="39028" y="174845"/>
                </a:lnTo>
                <a:lnTo>
                  <a:pt x="104595" y="87422"/>
                </a:lnTo>
                <a:lnTo>
                  <a:pt x="39028" y="0"/>
                </a:lnTo>
                <a:lnTo>
                  <a:pt x="0" y="0"/>
                </a:lnTo>
                <a:lnTo>
                  <a:pt x="65567" y="87422"/>
                </a:lnTo>
                <a:lnTo>
                  <a:pt x="0" y="174845"/>
                </a:lnTo>
                <a:close/>
              </a:path>
            </a:pathLst>
          </a:custGeom>
          <a:solidFill>
            <a:schemeClr val="accent6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1A418663-207C-F88B-D8E1-7B9E92FAA24B}"/>
              </a:ext>
            </a:extLst>
          </p:cNvPr>
          <p:cNvSpPr/>
          <p:nvPr/>
        </p:nvSpPr>
        <p:spPr>
          <a:xfrm>
            <a:off x="11788356" y="278964"/>
            <a:ext cx="104594" cy="174844"/>
          </a:xfrm>
          <a:custGeom>
            <a:avLst/>
            <a:gdLst>
              <a:gd name="connsiteX0" fmla="*/ 39028 w 104594"/>
              <a:gd name="connsiteY0" fmla="*/ 0 h 174844"/>
              <a:gd name="connsiteX1" fmla="*/ 0 w 104594"/>
              <a:gd name="connsiteY1" fmla="*/ 0 h 174844"/>
              <a:gd name="connsiteX2" fmla="*/ 65567 w 104594"/>
              <a:gd name="connsiteY2" fmla="*/ 87422 h 174844"/>
              <a:gd name="connsiteX3" fmla="*/ 0 w 104594"/>
              <a:gd name="connsiteY3" fmla="*/ 174845 h 174844"/>
              <a:gd name="connsiteX4" fmla="*/ 39028 w 104594"/>
              <a:gd name="connsiteY4" fmla="*/ 174845 h 174844"/>
              <a:gd name="connsiteX5" fmla="*/ 104595 w 104594"/>
              <a:gd name="connsiteY5" fmla="*/ 87422 h 174844"/>
              <a:gd name="connsiteX6" fmla="*/ 39028 w 104594"/>
              <a:gd name="connsiteY6" fmla="*/ 0 h 17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94" h="174844">
                <a:moveTo>
                  <a:pt x="39028" y="0"/>
                </a:moveTo>
                <a:lnTo>
                  <a:pt x="0" y="0"/>
                </a:lnTo>
                <a:lnTo>
                  <a:pt x="65567" y="87422"/>
                </a:lnTo>
                <a:lnTo>
                  <a:pt x="0" y="174845"/>
                </a:lnTo>
                <a:lnTo>
                  <a:pt x="39028" y="174845"/>
                </a:lnTo>
                <a:lnTo>
                  <a:pt x="104595" y="87422"/>
                </a:lnTo>
                <a:lnTo>
                  <a:pt x="39028" y="0"/>
                </a:lnTo>
                <a:close/>
              </a:path>
            </a:pathLst>
          </a:custGeom>
          <a:solidFill>
            <a:schemeClr val="accent6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9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Pile of credit cards">
            <a:extLst>
              <a:ext uri="{FF2B5EF4-FFF2-40B4-BE49-F238E27FC236}">
                <a16:creationId xmlns:a16="http://schemas.microsoft.com/office/drawing/2014/main" id="{B91E178C-484E-43C6-93B4-4DF1D16460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7761" b="7761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9123"/>
            <a:ext cx="10515600" cy="13941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TRANSFORM PAYMENTS INTO PROFITS WITH OUR SECURE VIRTUAL CARD SOLUTION.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82690-B145-4D4F-B2D1-0B2A8C50FD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ZA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Efficient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0DF9D-0C9E-4C5D-9635-6B4DE10CCEE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10868" y="3145536"/>
            <a:ext cx="2593848" cy="1828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i="1" dirty="0"/>
              <a:t>One platform. Zero headaches.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Streamline every payment with automation, ERP integration, and fewer manual tasks.</a:t>
            </a:r>
            <a:endParaRPr lang="en-ZA" noProof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r>
              <a:rPr lang="en-ZA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Secure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CCE699-03D1-4642-B46A-B14EF17DA18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/>
          </a:bodyPr>
          <a:lstStyle/>
          <a:p>
            <a:r>
              <a:rPr lang="en-ZA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Rewarding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AAA39EA-03A4-4F7C-AD28-57646912356E}"/>
              </a:ext>
            </a:extLst>
          </p:cNvPr>
          <p:cNvSpPr>
            <a:spLocks noGrp="1"/>
          </p:cNvSpPr>
          <p:nvPr>
            <p:ph type="dt" sz="half" idx="39"/>
          </p:nvPr>
        </p:nvSpPr>
        <p:spPr>
          <a:xfrm>
            <a:off x="609600" y="6248400"/>
            <a:ext cx="11582400" cy="609600"/>
          </a:xfrm>
        </p:spPr>
        <p:txBody>
          <a:bodyPr/>
          <a:lstStyle/>
          <a:p>
            <a:r>
              <a:rPr lang="en-US" dirty="0"/>
              <a:t>9/14/2023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E077FD-6A13-1197-C5C6-E86E4FD41885}"/>
              </a:ext>
            </a:extLst>
          </p:cNvPr>
          <p:cNvSpPr/>
          <p:nvPr/>
        </p:nvSpPr>
        <p:spPr>
          <a:xfrm flipV="1">
            <a:off x="1444752" y="2209799"/>
            <a:ext cx="2926080" cy="2773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1D51B2-7F2C-655D-9FF3-B13236C50AFD}"/>
              </a:ext>
            </a:extLst>
          </p:cNvPr>
          <p:cNvSpPr/>
          <p:nvPr/>
        </p:nvSpPr>
        <p:spPr>
          <a:xfrm flipV="1">
            <a:off x="4636008" y="2209799"/>
            <a:ext cx="2926080" cy="2773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D9EC53-BB6E-14D5-53AD-41A415BE8C5C}"/>
              </a:ext>
            </a:extLst>
          </p:cNvPr>
          <p:cNvSpPr/>
          <p:nvPr/>
        </p:nvSpPr>
        <p:spPr>
          <a:xfrm flipV="1">
            <a:off x="7790688" y="2209798"/>
            <a:ext cx="2926080" cy="2773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4CF28FC-D7C7-88C0-B6AB-EF053F7DC6F3}"/>
              </a:ext>
            </a:extLst>
          </p:cNvPr>
          <p:cNvSpPr txBox="1">
            <a:spLocks/>
          </p:cNvSpPr>
          <p:nvPr/>
        </p:nvSpPr>
        <p:spPr>
          <a:xfrm>
            <a:off x="4805959" y="3145536"/>
            <a:ext cx="2593848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Stop fraud before it starts.</a:t>
            </a:r>
          </a:p>
          <a:p>
            <a:br>
              <a:rPr lang="en-US" dirty="0"/>
            </a:br>
            <a:r>
              <a:rPr lang="en-US" dirty="0"/>
              <a:t>Protect your business from risk with safer, smarter virtual card payments.</a:t>
            </a:r>
            <a:endParaRPr lang="en-ZA" noProof="1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C9190D3-D9AF-9A15-6C59-9E52A9CF6C38}"/>
              </a:ext>
            </a:extLst>
          </p:cNvPr>
          <p:cNvSpPr txBox="1">
            <a:spLocks/>
          </p:cNvSpPr>
          <p:nvPr/>
        </p:nvSpPr>
        <p:spPr>
          <a:xfrm>
            <a:off x="7956804" y="3145536"/>
            <a:ext cx="2593848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Every payment pays you back.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Our enablement experts maximize supplier acceptance so you earn real incentives on every dollar spent.</a:t>
            </a:r>
            <a:endParaRPr lang="en-ZA" noProof="1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9E17291-C436-F467-B406-5A81C82996E1}"/>
              </a:ext>
            </a:extLst>
          </p:cNvPr>
          <p:cNvSpPr txBox="1">
            <a:spLocks/>
          </p:cNvSpPr>
          <p:nvPr/>
        </p:nvSpPr>
        <p:spPr>
          <a:xfrm>
            <a:off x="6155364" y="53649"/>
            <a:ext cx="5483124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dirty="0">
                <a:solidFill>
                  <a:schemeClr val="accent3"/>
                </a:solidFill>
              </a:rPr>
              <a:t>OUR VALUE	  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39ADF98-0DB7-29F9-445F-88ED84B84E53}"/>
              </a:ext>
            </a:extLst>
          </p:cNvPr>
          <p:cNvSpPr/>
          <p:nvPr/>
        </p:nvSpPr>
        <p:spPr>
          <a:xfrm>
            <a:off x="11713422" y="278964"/>
            <a:ext cx="104594" cy="174844"/>
          </a:xfrm>
          <a:custGeom>
            <a:avLst/>
            <a:gdLst>
              <a:gd name="connsiteX0" fmla="*/ 39028 w 104594"/>
              <a:gd name="connsiteY0" fmla="*/ 0 h 174844"/>
              <a:gd name="connsiteX1" fmla="*/ 0 w 104594"/>
              <a:gd name="connsiteY1" fmla="*/ 0 h 174844"/>
              <a:gd name="connsiteX2" fmla="*/ 65567 w 104594"/>
              <a:gd name="connsiteY2" fmla="*/ 87422 h 174844"/>
              <a:gd name="connsiteX3" fmla="*/ 0 w 104594"/>
              <a:gd name="connsiteY3" fmla="*/ 174845 h 174844"/>
              <a:gd name="connsiteX4" fmla="*/ 39028 w 104594"/>
              <a:gd name="connsiteY4" fmla="*/ 174845 h 174844"/>
              <a:gd name="connsiteX5" fmla="*/ 104595 w 104594"/>
              <a:gd name="connsiteY5" fmla="*/ 87422 h 174844"/>
              <a:gd name="connsiteX6" fmla="*/ 39028 w 104594"/>
              <a:gd name="connsiteY6" fmla="*/ 0 h 17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94" h="174844">
                <a:moveTo>
                  <a:pt x="39028" y="0"/>
                </a:moveTo>
                <a:lnTo>
                  <a:pt x="0" y="0"/>
                </a:lnTo>
                <a:lnTo>
                  <a:pt x="65567" y="87422"/>
                </a:lnTo>
                <a:lnTo>
                  <a:pt x="0" y="174845"/>
                </a:lnTo>
                <a:lnTo>
                  <a:pt x="39028" y="174845"/>
                </a:lnTo>
                <a:lnTo>
                  <a:pt x="104595" y="87422"/>
                </a:lnTo>
                <a:lnTo>
                  <a:pt x="39028" y="0"/>
                </a:lnTo>
                <a:close/>
              </a:path>
            </a:pathLst>
          </a:custGeom>
          <a:solidFill>
            <a:schemeClr val="accent6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656E682-4E98-FF9D-891A-7A746564AD17}"/>
              </a:ext>
            </a:extLst>
          </p:cNvPr>
          <p:cNvSpPr/>
          <p:nvPr/>
        </p:nvSpPr>
        <p:spPr>
          <a:xfrm>
            <a:off x="11638489" y="278964"/>
            <a:ext cx="104594" cy="174844"/>
          </a:xfrm>
          <a:custGeom>
            <a:avLst/>
            <a:gdLst>
              <a:gd name="connsiteX0" fmla="*/ 0 w 104594"/>
              <a:gd name="connsiteY0" fmla="*/ 174845 h 174844"/>
              <a:gd name="connsiteX1" fmla="*/ 39028 w 104594"/>
              <a:gd name="connsiteY1" fmla="*/ 174845 h 174844"/>
              <a:gd name="connsiteX2" fmla="*/ 104595 w 104594"/>
              <a:gd name="connsiteY2" fmla="*/ 87422 h 174844"/>
              <a:gd name="connsiteX3" fmla="*/ 39028 w 104594"/>
              <a:gd name="connsiteY3" fmla="*/ 0 h 174844"/>
              <a:gd name="connsiteX4" fmla="*/ 0 w 104594"/>
              <a:gd name="connsiteY4" fmla="*/ 0 h 174844"/>
              <a:gd name="connsiteX5" fmla="*/ 65567 w 104594"/>
              <a:gd name="connsiteY5" fmla="*/ 87422 h 174844"/>
              <a:gd name="connsiteX6" fmla="*/ 0 w 104594"/>
              <a:gd name="connsiteY6" fmla="*/ 174845 h 17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94" h="174844">
                <a:moveTo>
                  <a:pt x="0" y="174845"/>
                </a:moveTo>
                <a:lnTo>
                  <a:pt x="39028" y="174845"/>
                </a:lnTo>
                <a:lnTo>
                  <a:pt x="104595" y="87422"/>
                </a:lnTo>
                <a:lnTo>
                  <a:pt x="39028" y="0"/>
                </a:lnTo>
                <a:lnTo>
                  <a:pt x="0" y="0"/>
                </a:lnTo>
                <a:lnTo>
                  <a:pt x="65567" y="87422"/>
                </a:lnTo>
                <a:lnTo>
                  <a:pt x="0" y="174845"/>
                </a:lnTo>
                <a:close/>
              </a:path>
            </a:pathLst>
          </a:custGeom>
          <a:solidFill>
            <a:schemeClr val="accent6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A16B273-0E3C-1D48-F940-4B7BF182D733}"/>
              </a:ext>
            </a:extLst>
          </p:cNvPr>
          <p:cNvSpPr/>
          <p:nvPr/>
        </p:nvSpPr>
        <p:spPr>
          <a:xfrm>
            <a:off x="11788356" y="278964"/>
            <a:ext cx="104594" cy="174844"/>
          </a:xfrm>
          <a:custGeom>
            <a:avLst/>
            <a:gdLst>
              <a:gd name="connsiteX0" fmla="*/ 39028 w 104594"/>
              <a:gd name="connsiteY0" fmla="*/ 0 h 174844"/>
              <a:gd name="connsiteX1" fmla="*/ 0 w 104594"/>
              <a:gd name="connsiteY1" fmla="*/ 0 h 174844"/>
              <a:gd name="connsiteX2" fmla="*/ 65567 w 104594"/>
              <a:gd name="connsiteY2" fmla="*/ 87422 h 174844"/>
              <a:gd name="connsiteX3" fmla="*/ 0 w 104594"/>
              <a:gd name="connsiteY3" fmla="*/ 174845 h 174844"/>
              <a:gd name="connsiteX4" fmla="*/ 39028 w 104594"/>
              <a:gd name="connsiteY4" fmla="*/ 174845 h 174844"/>
              <a:gd name="connsiteX5" fmla="*/ 104595 w 104594"/>
              <a:gd name="connsiteY5" fmla="*/ 87422 h 174844"/>
              <a:gd name="connsiteX6" fmla="*/ 39028 w 104594"/>
              <a:gd name="connsiteY6" fmla="*/ 0 h 17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94" h="174844">
                <a:moveTo>
                  <a:pt x="39028" y="0"/>
                </a:moveTo>
                <a:lnTo>
                  <a:pt x="0" y="0"/>
                </a:lnTo>
                <a:lnTo>
                  <a:pt x="65567" y="87422"/>
                </a:lnTo>
                <a:lnTo>
                  <a:pt x="0" y="174845"/>
                </a:lnTo>
                <a:lnTo>
                  <a:pt x="39028" y="174845"/>
                </a:lnTo>
                <a:lnTo>
                  <a:pt x="104595" y="87422"/>
                </a:lnTo>
                <a:lnTo>
                  <a:pt x="39028" y="0"/>
                </a:lnTo>
                <a:close/>
              </a:path>
            </a:pathLst>
          </a:custGeom>
          <a:solidFill>
            <a:schemeClr val="accent6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image of bar graphs&#10;">
            <a:extLst>
              <a:ext uri="{FF2B5EF4-FFF2-40B4-BE49-F238E27FC236}">
                <a16:creationId xmlns:a16="http://schemas.microsoft.com/office/drawing/2014/main" id="{1D2A9476-0B6C-45AA-9858-11D33F36A0DA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"/>
          <a:stretch/>
        </p:blipFill>
        <p:spPr/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8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BUILD A CUSTOM PAYMENT PROGRAM POWERED BY OUR END-TO-END PRODUCTS AND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C7452-8DFB-4E08-B517-7802CB671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691441C-3FF3-A83A-4DB7-95F3AB89A73C}"/>
              </a:ext>
            </a:extLst>
          </p:cNvPr>
          <p:cNvSpPr txBox="1">
            <a:spLocks/>
          </p:cNvSpPr>
          <p:nvPr/>
        </p:nvSpPr>
        <p:spPr>
          <a:xfrm>
            <a:off x="6155364" y="53649"/>
            <a:ext cx="5960436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dirty="0">
                <a:solidFill>
                  <a:schemeClr val="accent3"/>
                </a:solidFill>
              </a:rPr>
              <a:t>OUR END-TO-END OFFERINGS	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D14AB83-6A28-5AE7-6A96-9B2B7E822CF5}"/>
              </a:ext>
            </a:extLst>
          </p:cNvPr>
          <p:cNvSpPr/>
          <p:nvPr/>
        </p:nvSpPr>
        <p:spPr>
          <a:xfrm>
            <a:off x="11713422" y="278964"/>
            <a:ext cx="104594" cy="174844"/>
          </a:xfrm>
          <a:custGeom>
            <a:avLst/>
            <a:gdLst>
              <a:gd name="connsiteX0" fmla="*/ 39028 w 104594"/>
              <a:gd name="connsiteY0" fmla="*/ 0 h 174844"/>
              <a:gd name="connsiteX1" fmla="*/ 0 w 104594"/>
              <a:gd name="connsiteY1" fmla="*/ 0 h 174844"/>
              <a:gd name="connsiteX2" fmla="*/ 65567 w 104594"/>
              <a:gd name="connsiteY2" fmla="*/ 87422 h 174844"/>
              <a:gd name="connsiteX3" fmla="*/ 0 w 104594"/>
              <a:gd name="connsiteY3" fmla="*/ 174845 h 174844"/>
              <a:gd name="connsiteX4" fmla="*/ 39028 w 104594"/>
              <a:gd name="connsiteY4" fmla="*/ 174845 h 174844"/>
              <a:gd name="connsiteX5" fmla="*/ 104595 w 104594"/>
              <a:gd name="connsiteY5" fmla="*/ 87422 h 174844"/>
              <a:gd name="connsiteX6" fmla="*/ 39028 w 104594"/>
              <a:gd name="connsiteY6" fmla="*/ 0 h 17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94" h="174844">
                <a:moveTo>
                  <a:pt x="39028" y="0"/>
                </a:moveTo>
                <a:lnTo>
                  <a:pt x="0" y="0"/>
                </a:lnTo>
                <a:lnTo>
                  <a:pt x="65567" y="87422"/>
                </a:lnTo>
                <a:lnTo>
                  <a:pt x="0" y="174845"/>
                </a:lnTo>
                <a:lnTo>
                  <a:pt x="39028" y="174845"/>
                </a:lnTo>
                <a:lnTo>
                  <a:pt x="104595" y="87422"/>
                </a:lnTo>
                <a:lnTo>
                  <a:pt x="39028" y="0"/>
                </a:lnTo>
                <a:close/>
              </a:path>
            </a:pathLst>
          </a:custGeom>
          <a:solidFill>
            <a:schemeClr val="accent6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D386DE7-DEF1-8BDC-5CC1-ED5B5B778E61}"/>
              </a:ext>
            </a:extLst>
          </p:cNvPr>
          <p:cNvSpPr/>
          <p:nvPr/>
        </p:nvSpPr>
        <p:spPr>
          <a:xfrm>
            <a:off x="11638489" y="278964"/>
            <a:ext cx="104594" cy="174844"/>
          </a:xfrm>
          <a:custGeom>
            <a:avLst/>
            <a:gdLst>
              <a:gd name="connsiteX0" fmla="*/ 0 w 104594"/>
              <a:gd name="connsiteY0" fmla="*/ 174845 h 174844"/>
              <a:gd name="connsiteX1" fmla="*/ 39028 w 104594"/>
              <a:gd name="connsiteY1" fmla="*/ 174845 h 174844"/>
              <a:gd name="connsiteX2" fmla="*/ 104595 w 104594"/>
              <a:gd name="connsiteY2" fmla="*/ 87422 h 174844"/>
              <a:gd name="connsiteX3" fmla="*/ 39028 w 104594"/>
              <a:gd name="connsiteY3" fmla="*/ 0 h 174844"/>
              <a:gd name="connsiteX4" fmla="*/ 0 w 104594"/>
              <a:gd name="connsiteY4" fmla="*/ 0 h 174844"/>
              <a:gd name="connsiteX5" fmla="*/ 65567 w 104594"/>
              <a:gd name="connsiteY5" fmla="*/ 87422 h 174844"/>
              <a:gd name="connsiteX6" fmla="*/ 0 w 104594"/>
              <a:gd name="connsiteY6" fmla="*/ 174845 h 17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94" h="174844">
                <a:moveTo>
                  <a:pt x="0" y="174845"/>
                </a:moveTo>
                <a:lnTo>
                  <a:pt x="39028" y="174845"/>
                </a:lnTo>
                <a:lnTo>
                  <a:pt x="104595" y="87422"/>
                </a:lnTo>
                <a:lnTo>
                  <a:pt x="39028" y="0"/>
                </a:lnTo>
                <a:lnTo>
                  <a:pt x="0" y="0"/>
                </a:lnTo>
                <a:lnTo>
                  <a:pt x="65567" y="87422"/>
                </a:lnTo>
                <a:lnTo>
                  <a:pt x="0" y="174845"/>
                </a:lnTo>
                <a:close/>
              </a:path>
            </a:pathLst>
          </a:custGeom>
          <a:solidFill>
            <a:schemeClr val="accent6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F70C7CD-34E3-8D52-A49C-922E65673B7E}"/>
              </a:ext>
            </a:extLst>
          </p:cNvPr>
          <p:cNvSpPr/>
          <p:nvPr/>
        </p:nvSpPr>
        <p:spPr>
          <a:xfrm>
            <a:off x="11788356" y="278964"/>
            <a:ext cx="104594" cy="174844"/>
          </a:xfrm>
          <a:custGeom>
            <a:avLst/>
            <a:gdLst>
              <a:gd name="connsiteX0" fmla="*/ 39028 w 104594"/>
              <a:gd name="connsiteY0" fmla="*/ 0 h 174844"/>
              <a:gd name="connsiteX1" fmla="*/ 0 w 104594"/>
              <a:gd name="connsiteY1" fmla="*/ 0 h 174844"/>
              <a:gd name="connsiteX2" fmla="*/ 65567 w 104594"/>
              <a:gd name="connsiteY2" fmla="*/ 87422 h 174844"/>
              <a:gd name="connsiteX3" fmla="*/ 0 w 104594"/>
              <a:gd name="connsiteY3" fmla="*/ 174845 h 174844"/>
              <a:gd name="connsiteX4" fmla="*/ 39028 w 104594"/>
              <a:gd name="connsiteY4" fmla="*/ 174845 h 174844"/>
              <a:gd name="connsiteX5" fmla="*/ 104595 w 104594"/>
              <a:gd name="connsiteY5" fmla="*/ 87422 h 174844"/>
              <a:gd name="connsiteX6" fmla="*/ 39028 w 104594"/>
              <a:gd name="connsiteY6" fmla="*/ 0 h 17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94" h="174844">
                <a:moveTo>
                  <a:pt x="39028" y="0"/>
                </a:moveTo>
                <a:lnTo>
                  <a:pt x="0" y="0"/>
                </a:lnTo>
                <a:lnTo>
                  <a:pt x="65567" y="87422"/>
                </a:lnTo>
                <a:lnTo>
                  <a:pt x="0" y="174845"/>
                </a:lnTo>
                <a:lnTo>
                  <a:pt x="39028" y="174845"/>
                </a:lnTo>
                <a:lnTo>
                  <a:pt x="104595" y="87422"/>
                </a:lnTo>
                <a:lnTo>
                  <a:pt x="39028" y="0"/>
                </a:lnTo>
                <a:close/>
              </a:path>
            </a:pathLst>
          </a:custGeom>
          <a:solidFill>
            <a:schemeClr val="accent6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A7F00AF-4E00-73BB-0CA5-E70E87EEF463}"/>
              </a:ext>
            </a:extLst>
          </p:cNvPr>
          <p:cNvSpPr/>
          <p:nvPr/>
        </p:nvSpPr>
        <p:spPr>
          <a:xfrm>
            <a:off x="0" y="3238537"/>
            <a:ext cx="12192000" cy="3619463"/>
          </a:xfrm>
          <a:prstGeom prst="rect">
            <a:avLst/>
          </a:prstGeom>
          <a:solidFill>
            <a:srgbClr val="1560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FA976-C9B1-4553-9357-32CAEBA1BA36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609600" y="6356350"/>
            <a:ext cx="2971800" cy="501650"/>
          </a:xfrm>
        </p:spPr>
        <p:txBody>
          <a:bodyPr/>
          <a:lstStyle/>
          <a:p>
            <a:r>
              <a:rPr lang="en-US" dirty="0"/>
              <a:t>9/14/2023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61AE34C-77D4-C9F9-0FFF-180DF9B361AA}"/>
              </a:ext>
            </a:extLst>
          </p:cNvPr>
          <p:cNvGrpSpPr/>
          <p:nvPr/>
        </p:nvGrpSpPr>
        <p:grpSpPr>
          <a:xfrm>
            <a:off x="7425556" y="4285223"/>
            <a:ext cx="2145220" cy="2420377"/>
            <a:chOff x="2551922" y="3979176"/>
            <a:chExt cx="2145220" cy="2420377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4547998-69B4-AFDF-E5C7-EE5E3181FD52}"/>
                </a:ext>
              </a:extLst>
            </p:cNvPr>
            <p:cNvSpPr txBox="1"/>
            <p:nvPr/>
          </p:nvSpPr>
          <p:spPr>
            <a:xfrm>
              <a:off x="2551922" y="4368228"/>
              <a:ext cx="214522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i="1" dirty="0">
                  <a:solidFill>
                    <a:schemeClr val="bg1"/>
                  </a:solidFill>
                  <a:latin typeface="Aptos Light" panose="020B0004020202020204" pitchFamily="34" charset="0"/>
                </a:rPr>
                <a:t>Bespoke business payments platform give you access to real-time payments and reconciliation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i="1" dirty="0">
                  <a:solidFill>
                    <a:schemeClr val="bg1"/>
                  </a:solidFill>
                  <a:latin typeface="Aptos Light" panose="020B0004020202020204" pitchFamily="34" charset="0"/>
                </a:rPr>
                <a:t>Generate up-to-the-minute custom reports</a:t>
              </a:r>
            </a:p>
            <a:p>
              <a:endParaRPr lang="en-US" sz="1400" i="1" dirty="0">
                <a:solidFill>
                  <a:schemeClr val="bg1"/>
                </a:solidFill>
                <a:latin typeface="Aptos Light" panose="020B0004020202020204" pitchFamily="34" charset="0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D7152FA-FAC6-F13F-C1B8-1980D141DA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0258" y="3979176"/>
              <a:ext cx="5760" cy="336640"/>
            </a:xfrm>
            <a:prstGeom prst="line">
              <a:avLst/>
            </a:prstGeom>
            <a:ln w="53975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117851F-F4F0-4173-D840-F2565CA0B002}"/>
              </a:ext>
            </a:extLst>
          </p:cNvPr>
          <p:cNvGrpSpPr/>
          <p:nvPr/>
        </p:nvGrpSpPr>
        <p:grpSpPr>
          <a:xfrm>
            <a:off x="222690" y="2435715"/>
            <a:ext cx="11802585" cy="3812685"/>
            <a:chOff x="222690" y="2171096"/>
            <a:chExt cx="11802585" cy="381268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874D53F-033D-F4BD-12DE-0B7223782E29}"/>
                </a:ext>
              </a:extLst>
            </p:cNvPr>
            <p:cNvGrpSpPr/>
            <p:nvPr/>
          </p:nvGrpSpPr>
          <p:grpSpPr>
            <a:xfrm>
              <a:off x="9970925" y="2255278"/>
              <a:ext cx="1869728" cy="1822152"/>
              <a:chOff x="518550" y="2985749"/>
              <a:chExt cx="1869728" cy="1822152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09649F6-A3EC-3DE2-5E25-44279D2920DE}"/>
                  </a:ext>
                </a:extLst>
              </p:cNvPr>
              <p:cNvSpPr/>
              <p:nvPr/>
            </p:nvSpPr>
            <p:spPr>
              <a:xfrm>
                <a:off x="518550" y="2985749"/>
                <a:ext cx="1869728" cy="1822152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A69464-9CF0-BBBD-9FE7-1B92A5852AC7}"/>
                  </a:ext>
                </a:extLst>
              </p:cNvPr>
              <p:cNvSpPr txBox="1"/>
              <p:nvPr/>
            </p:nvSpPr>
            <p:spPr>
              <a:xfrm>
                <a:off x="631021" y="3298055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3"/>
                    </a:solidFill>
                    <a:latin typeface="Aptos" panose="020B0004020202020204" pitchFamily="34" charset="0"/>
                  </a:rPr>
                  <a:t>GENERATE REVENUE</a:t>
                </a:r>
              </a:p>
            </p:txBody>
          </p: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4AE60E3-8073-44BC-B9B8-D2F4113B7847}"/>
                </a:ext>
              </a:extLst>
            </p:cNvPr>
            <p:cNvSpPr/>
            <p:nvPr/>
          </p:nvSpPr>
          <p:spPr>
            <a:xfrm>
              <a:off x="2701916" y="2250926"/>
              <a:ext cx="1869728" cy="182215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C96090A-36B1-4B60-AAE1-0393D0114252}"/>
                </a:ext>
              </a:extLst>
            </p:cNvPr>
            <p:cNvGrpSpPr/>
            <p:nvPr/>
          </p:nvGrpSpPr>
          <p:grpSpPr>
            <a:xfrm>
              <a:off x="5131164" y="2250926"/>
              <a:ext cx="1879236" cy="1822152"/>
              <a:chOff x="518550" y="2985749"/>
              <a:chExt cx="1879236" cy="1822152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77C2E1D-5BC7-08DF-464D-BF2FA6913A9F}"/>
                  </a:ext>
                </a:extLst>
              </p:cNvPr>
              <p:cNvSpPr/>
              <p:nvPr/>
            </p:nvSpPr>
            <p:spPr>
              <a:xfrm>
                <a:off x="518550" y="2985749"/>
                <a:ext cx="1869728" cy="1822152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4AC286B-9812-6564-0B93-37C38C3F5DE7}"/>
                  </a:ext>
                </a:extLst>
              </p:cNvPr>
              <p:cNvSpPr txBox="1"/>
              <p:nvPr/>
            </p:nvSpPr>
            <p:spPr>
              <a:xfrm>
                <a:off x="533818" y="3395495"/>
                <a:ext cx="1863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3"/>
                    </a:solidFill>
                    <a:latin typeface="Aptos" panose="020B0004020202020204" pitchFamily="34" charset="0"/>
                  </a:rPr>
                  <a:t>INTEGRATION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C9752FD-72D5-B5DA-4BBD-C73C5C14CB52}"/>
                </a:ext>
              </a:extLst>
            </p:cNvPr>
            <p:cNvGrpSpPr/>
            <p:nvPr/>
          </p:nvGrpSpPr>
          <p:grpSpPr>
            <a:xfrm>
              <a:off x="7554167" y="2234381"/>
              <a:ext cx="1869728" cy="1822152"/>
              <a:chOff x="539645" y="4534198"/>
              <a:chExt cx="1869728" cy="182215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41D1C1C-8236-B9D3-9261-9C6FB39B7C3D}"/>
                  </a:ext>
                </a:extLst>
              </p:cNvPr>
              <p:cNvSpPr/>
              <p:nvPr/>
            </p:nvSpPr>
            <p:spPr>
              <a:xfrm>
                <a:off x="539645" y="4534198"/>
                <a:ext cx="1869728" cy="1822152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79EBA54-55EA-37B5-41C8-E50843FA61FC}"/>
                  </a:ext>
                </a:extLst>
              </p:cNvPr>
              <p:cNvSpPr txBox="1"/>
              <p:nvPr/>
            </p:nvSpPr>
            <p:spPr>
              <a:xfrm>
                <a:off x="695793" y="4796421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3"/>
                    </a:solidFill>
                    <a:latin typeface="Aptos" panose="020B0004020202020204" pitchFamily="34" charset="0"/>
                  </a:rPr>
                  <a:t>PROGRAM OPS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9A9F000-27BF-0B14-ED38-3703E9453BBA}"/>
                </a:ext>
              </a:extLst>
            </p:cNvPr>
            <p:cNvSpPr txBox="1"/>
            <p:nvPr/>
          </p:nvSpPr>
          <p:spPr>
            <a:xfrm>
              <a:off x="2700393" y="2459873"/>
              <a:ext cx="1871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  <a:latin typeface="Aptos" panose="020B0004020202020204" pitchFamily="34" charset="0"/>
                </a:rPr>
                <a:t>SUPPLIER EXPERTISE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653B710-82ED-838E-9852-7382D8AF2D68}"/>
                </a:ext>
              </a:extLst>
            </p:cNvPr>
            <p:cNvGrpSpPr/>
            <p:nvPr/>
          </p:nvGrpSpPr>
          <p:grpSpPr>
            <a:xfrm>
              <a:off x="2564170" y="4031650"/>
              <a:ext cx="2145220" cy="1952131"/>
              <a:chOff x="2564170" y="4031650"/>
              <a:chExt cx="2145220" cy="1952131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794424F-8E74-A8EE-DE91-6AABB310BA68}"/>
                  </a:ext>
                </a:extLst>
              </p:cNvPr>
              <p:cNvSpPr txBox="1"/>
              <p:nvPr/>
            </p:nvSpPr>
            <p:spPr>
              <a:xfrm>
                <a:off x="2564170" y="4383343"/>
                <a:ext cx="214522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1" dirty="0">
                    <a:solidFill>
                      <a:schemeClr val="bg1"/>
                    </a:solidFill>
                    <a:latin typeface="Aptos Light" panose="020B0004020202020204" pitchFamily="34" charset="0"/>
                  </a:rPr>
                  <a:t>In-house experts dedicated to continuous enrollment support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1" dirty="0">
                    <a:solidFill>
                      <a:schemeClr val="bg1"/>
                    </a:solidFill>
                    <a:latin typeface="Aptos Light" panose="020B0004020202020204" pitchFamily="34" charset="0"/>
                  </a:rPr>
                  <a:t>Hands-on customized support with multichannel reach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942BF0B-F246-1BC0-FDDA-62940789AA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30258" y="4031650"/>
                <a:ext cx="5760" cy="336640"/>
              </a:xfrm>
              <a:prstGeom prst="line">
                <a:avLst/>
              </a:prstGeom>
              <a:ln w="539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DAF2F20-9A99-41F8-0F2D-0EB1E6DA029D}"/>
                </a:ext>
              </a:extLst>
            </p:cNvPr>
            <p:cNvGrpSpPr/>
            <p:nvPr/>
          </p:nvGrpSpPr>
          <p:grpSpPr>
            <a:xfrm>
              <a:off x="5035843" y="4039940"/>
              <a:ext cx="2145220" cy="1521244"/>
              <a:chOff x="2564170" y="4031650"/>
              <a:chExt cx="2145220" cy="1521244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A076F75-5362-A874-E1AA-30A6E8409F77}"/>
                  </a:ext>
                </a:extLst>
              </p:cNvPr>
              <p:cNvSpPr txBox="1"/>
              <p:nvPr/>
            </p:nvSpPr>
            <p:spPr>
              <a:xfrm>
                <a:off x="2564170" y="4383343"/>
                <a:ext cx="214522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1" dirty="0">
                    <a:solidFill>
                      <a:schemeClr val="bg1"/>
                    </a:solidFill>
                    <a:latin typeface="Aptos Light" panose="020B0004020202020204" pitchFamily="34" charset="0"/>
                  </a:rPr>
                  <a:t>Tailored discovery and plan design strategies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1" dirty="0">
                    <a:solidFill>
                      <a:schemeClr val="bg1"/>
                    </a:solidFill>
                    <a:latin typeface="Aptos Light" panose="020B0004020202020204" pitchFamily="34" charset="0"/>
                  </a:rPr>
                  <a:t>Tailor-made UI to test, train and launch</a:t>
                </a:r>
              </a:p>
              <a:p>
                <a:endParaRPr lang="en-US" sz="1400" i="1" dirty="0">
                  <a:solidFill>
                    <a:schemeClr val="bg1"/>
                  </a:solidFill>
                  <a:latin typeface="Aptos Light" panose="020B0004020202020204" pitchFamily="34" charset="0"/>
                </a:endParaRP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7937D19-636D-3FB9-1449-44B4B80991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30258" y="4031650"/>
                <a:ext cx="5760" cy="336640"/>
              </a:xfrm>
              <a:prstGeom prst="line">
                <a:avLst/>
              </a:prstGeom>
              <a:ln w="539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CB54A35-18FD-9586-C753-B0C2C5600633}"/>
                </a:ext>
              </a:extLst>
            </p:cNvPr>
            <p:cNvGrpSpPr/>
            <p:nvPr/>
          </p:nvGrpSpPr>
          <p:grpSpPr>
            <a:xfrm>
              <a:off x="9880055" y="4036143"/>
              <a:ext cx="2145220" cy="1305800"/>
              <a:chOff x="2564170" y="4031650"/>
              <a:chExt cx="2145220" cy="130580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1BEFDB4-CDBD-306A-5E20-36E816668CC1}"/>
                  </a:ext>
                </a:extLst>
              </p:cNvPr>
              <p:cNvSpPr txBox="1"/>
              <p:nvPr/>
            </p:nvSpPr>
            <p:spPr>
              <a:xfrm>
                <a:off x="2564170" y="4383343"/>
                <a:ext cx="21452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1" dirty="0">
                    <a:solidFill>
                      <a:schemeClr val="bg1"/>
                    </a:solidFill>
                    <a:latin typeface="Aptos Light" panose="020B0004020202020204" pitchFamily="34" charset="0"/>
                  </a:rPr>
                  <a:t>Ditch paper checks and 1099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1" dirty="0">
                    <a:solidFill>
                      <a:schemeClr val="bg1"/>
                    </a:solidFill>
                    <a:latin typeface="Aptos Light" panose="020B0004020202020204" pitchFamily="34" charset="0"/>
                  </a:rPr>
                  <a:t>Optimize robust financial incentives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375E8F0D-12D7-0CBE-63A0-7B73918E60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30258" y="4031650"/>
                <a:ext cx="5760" cy="336640"/>
              </a:xfrm>
              <a:prstGeom prst="line">
                <a:avLst/>
              </a:prstGeom>
              <a:ln w="539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20A7E3E-F683-9A32-9A27-3132EC61447E}"/>
                </a:ext>
              </a:extLst>
            </p:cNvPr>
            <p:cNvGrpSpPr/>
            <p:nvPr/>
          </p:nvGrpSpPr>
          <p:grpSpPr>
            <a:xfrm>
              <a:off x="222690" y="2171096"/>
              <a:ext cx="2145220" cy="3166354"/>
              <a:chOff x="222690" y="2171096"/>
              <a:chExt cx="2145220" cy="316635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B517490-09F2-1374-8AA6-633F273FCEE3}"/>
                  </a:ext>
                </a:extLst>
              </p:cNvPr>
              <p:cNvSpPr txBox="1"/>
              <p:nvPr/>
            </p:nvSpPr>
            <p:spPr>
              <a:xfrm>
                <a:off x="222690" y="4383343"/>
                <a:ext cx="21452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i="1" dirty="0">
                    <a:solidFill>
                      <a:schemeClr val="bg1"/>
                    </a:solidFill>
                    <a:latin typeface="Aptos Light" panose="020B0004020202020204" pitchFamily="34" charset="0"/>
                  </a:rPr>
                  <a:t>Custom virtual and plastic cards streamline payments and reconciliation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361FBFB-EF92-1ACE-E296-A100068E5CF0}"/>
                  </a:ext>
                </a:extLst>
              </p:cNvPr>
              <p:cNvSpPr/>
              <p:nvPr/>
            </p:nvSpPr>
            <p:spPr>
              <a:xfrm>
                <a:off x="360436" y="2171096"/>
                <a:ext cx="1869728" cy="1822152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20714B-7B4F-92D9-CD3D-73AF03F436B5}"/>
                  </a:ext>
                </a:extLst>
              </p:cNvPr>
              <p:cNvSpPr txBox="1"/>
              <p:nvPr/>
            </p:nvSpPr>
            <p:spPr>
              <a:xfrm>
                <a:off x="358912" y="2459873"/>
                <a:ext cx="18712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3"/>
                    </a:solidFill>
                    <a:latin typeface="Aptos" panose="020B0004020202020204" pitchFamily="34" charset="0"/>
                  </a:rPr>
                  <a:t>PAYMENT PRODUCTS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5AF4780-03C4-3116-2ED3-178B5A6B28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88777" y="3993248"/>
                <a:ext cx="5760" cy="336640"/>
              </a:xfrm>
              <a:prstGeom prst="line">
                <a:avLst/>
              </a:prstGeom>
              <a:ln w="53975"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A811DD02-8CA3-4D85-2F7C-99B11C29C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alphaModFix amt="72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4400" y="3082172"/>
                <a:ext cx="710266" cy="710266"/>
              </a:xfrm>
              <a:prstGeom prst="rect">
                <a:avLst/>
              </a:prstGeom>
            </p:spPr>
          </p:pic>
        </p:grp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AB3BA4B9-A234-E9BD-864A-11A7A7258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1000"/>
            </a:blip>
            <a:stretch>
              <a:fillRect/>
            </a:stretch>
          </p:blipFill>
          <p:spPr>
            <a:xfrm>
              <a:off x="3107415" y="2890749"/>
              <a:ext cx="1044711" cy="1044711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91E6536E-CC79-3BB9-2B66-AF6B79CB1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2000"/>
            </a:blip>
            <a:stretch>
              <a:fillRect/>
            </a:stretch>
          </p:blipFill>
          <p:spPr>
            <a:xfrm>
              <a:off x="5743463" y="3122532"/>
              <a:ext cx="669906" cy="669906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8AA19E1A-871F-CFA7-A28B-65EB5719B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2000"/>
            </a:blip>
            <a:stretch>
              <a:fillRect/>
            </a:stretch>
          </p:blipFill>
          <p:spPr>
            <a:xfrm>
              <a:off x="8103386" y="3093954"/>
              <a:ext cx="814057" cy="798143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3DEF33C6-BFFA-695B-7206-AFED9D541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2000"/>
            </a:blip>
            <a:stretch>
              <a:fillRect/>
            </a:stretch>
          </p:blipFill>
          <p:spPr>
            <a:xfrm>
              <a:off x="10481212" y="3129126"/>
              <a:ext cx="785164" cy="748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901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63BED39-75DC-C553-493F-6004B7C1E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B551E9F-71B3-471B-6B14-3FACBAC525A5}"/>
              </a:ext>
            </a:extLst>
          </p:cNvPr>
          <p:cNvSpPr>
            <a:spLocks noChangeAspect="1"/>
          </p:cNvSpPr>
          <p:nvPr/>
        </p:nvSpPr>
        <p:spPr>
          <a:xfrm>
            <a:off x="6295923" y="-82786"/>
            <a:ext cx="5896077" cy="6934200"/>
          </a:xfrm>
          <a:prstGeom prst="rect">
            <a:avLst/>
          </a:prstGeom>
          <a:blipFill>
            <a:blip r:embed="rId3">
              <a:alphaModFix amt="93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6000"/>
                      </a14:imgEffect>
                      <a14:imgEffect>
                        <a14:saturation sat="0"/>
                      </a14:imgEffect>
                      <a14:imgEffect>
                        <a14:brightnessContrast bright="-25000" contrast="64000"/>
                      </a14:imgEffect>
                    </a14:imgLayer>
                  </a14:imgProps>
                </a:ext>
              </a:extLst>
            </a:blip>
            <a:stretch>
              <a:fillRect l="-6161" t="943" r="-37962"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FD65A-4A8B-E6AE-BB51-F4840C69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364" y="53649"/>
            <a:ext cx="5483124" cy="625475"/>
          </a:xfrm>
        </p:spPr>
        <p:txBody>
          <a:bodyPr>
            <a:normAutofit/>
          </a:bodyPr>
          <a:lstStyle/>
          <a:p>
            <a:pPr algn="r"/>
            <a:r>
              <a:rPr lang="en-US" sz="1400" b="1" dirty="0">
                <a:solidFill>
                  <a:schemeClr val="accent3"/>
                </a:solidFill>
              </a:rPr>
              <a:t>VIRTUAL CARD FEATURES</a:t>
            </a: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E1DB94B9-B38D-748E-DE7C-55D89AC7A9EB}"/>
              </a:ext>
            </a:extLst>
          </p:cNvPr>
          <p:cNvSpPr/>
          <p:nvPr/>
        </p:nvSpPr>
        <p:spPr>
          <a:xfrm>
            <a:off x="11713422" y="278964"/>
            <a:ext cx="104594" cy="174844"/>
          </a:xfrm>
          <a:custGeom>
            <a:avLst/>
            <a:gdLst>
              <a:gd name="connsiteX0" fmla="*/ 39028 w 104594"/>
              <a:gd name="connsiteY0" fmla="*/ 0 h 174844"/>
              <a:gd name="connsiteX1" fmla="*/ 0 w 104594"/>
              <a:gd name="connsiteY1" fmla="*/ 0 h 174844"/>
              <a:gd name="connsiteX2" fmla="*/ 65567 w 104594"/>
              <a:gd name="connsiteY2" fmla="*/ 87422 h 174844"/>
              <a:gd name="connsiteX3" fmla="*/ 0 w 104594"/>
              <a:gd name="connsiteY3" fmla="*/ 174845 h 174844"/>
              <a:gd name="connsiteX4" fmla="*/ 39028 w 104594"/>
              <a:gd name="connsiteY4" fmla="*/ 174845 h 174844"/>
              <a:gd name="connsiteX5" fmla="*/ 104595 w 104594"/>
              <a:gd name="connsiteY5" fmla="*/ 87422 h 174844"/>
              <a:gd name="connsiteX6" fmla="*/ 39028 w 104594"/>
              <a:gd name="connsiteY6" fmla="*/ 0 h 17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94" h="174844">
                <a:moveTo>
                  <a:pt x="39028" y="0"/>
                </a:moveTo>
                <a:lnTo>
                  <a:pt x="0" y="0"/>
                </a:lnTo>
                <a:lnTo>
                  <a:pt x="65567" y="87422"/>
                </a:lnTo>
                <a:lnTo>
                  <a:pt x="0" y="174845"/>
                </a:lnTo>
                <a:lnTo>
                  <a:pt x="39028" y="174845"/>
                </a:lnTo>
                <a:lnTo>
                  <a:pt x="104595" y="87422"/>
                </a:lnTo>
                <a:lnTo>
                  <a:pt x="39028" y="0"/>
                </a:lnTo>
                <a:close/>
              </a:path>
            </a:pathLst>
          </a:custGeom>
          <a:solidFill>
            <a:schemeClr val="accent6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C414025C-51B5-FF6A-8DC4-883E138E2053}"/>
              </a:ext>
            </a:extLst>
          </p:cNvPr>
          <p:cNvSpPr/>
          <p:nvPr/>
        </p:nvSpPr>
        <p:spPr>
          <a:xfrm>
            <a:off x="11638489" y="278964"/>
            <a:ext cx="104594" cy="174844"/>
          </a:xfrm>
          <a:custGeom>
            <a:avLst/>
            <a:gdLst>
              <a:gd name="connsiteX0" fmla="*/ 0 w 104594"/>
              <a:gd name="connsiteY0" fmla="*/ 174845 h 174844"/>
              <a:gd name="connsiteX1" fmla="*/ 39028 w 104594"/>
              <a:gd name="connsiteY1" fmla="*/ 174845 h 174844"/>
              <a:gd name="connsiteX2" fmla="*/ 104595 w 104594"/>
              <a:gd name="connsiteY2" fmla="*/ 87422 h 174844"/>
              <a:gd name="connsiteX3" fmla="*/ 39028 w 104594"/>
              <a:gd name="connsiteY3" fmla="*/ 0 h 174844"/>
              <a:gd name="connsiteX4" fmla="*/ 0 w 104594"/>
              <a:gd name="connsiteY4" fmla="*/ 0 h 174844"/>
              <a:gd name="connsiteX5" fmla="*/ 65567 w 104594"/>
              <a:gd name="connsiteY5" fmla="*/ 87422 h 174844"/>
              <a:gd name="connsiteX6" fmla="*/ 0 w 104594"/>
              <a:gd name="connsiteY6" fmla="*/ 174845 h 17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94" h="174844">
                <a:moveTo>
                  <a:pt x="0" y="174845"/>
                </a:moveTo>
                <a:lnTo>
                  <a:pt x="39028" y="174845"/>
                </a:lnTo>
                <a:lnTo>
                  <a:pt x="104595" y="87422"/>
                </a:lnTo>
                <a:lnTo>
                  <a:pt x="39028" y="0"/>
                </a:lnTo>
                <a:lnTo>
                  <a:pt x="0" y="0"/>
                </a:lnTo>
                <a:lnTo>
                  <a:pt x="65567" y="87422"/>
                </a:lnTo>
                <a:lnTo>
                  <a:pt x="0" y="174845"/>
                </a:lnTo>
                <a:close/>
              </a:path>
            </a:pathLst>
          </a:custGeom>
          <a:solidFill>
            <a:schemeClr val="accent6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32C5692-479F-89A9-4DA0-B2A331B18C6E}"/>
              </a:ext>
            </a:extLst>
          </p:cNvPr>
          <p:cNvSpPr/>
          <p:nvPr/>
        </p:nvSpPr>
        <p:spPr>
          <a:xfrm>
            <a:off x="11788356" y="278964"/>
            <a:ext cx="104594" cy="174844"/>
          </a:xfrm>
          <a:custGeom>
            <a:avLst/>
            <a:gdLst>
              <a:gd name="connsiteX0" fmla="*/ 39028 w 104594"/>
              <a:gd name="connsiteY0" fmla="*/ 0 h 174844"/>
              <a:gd name="connsiteX1" fmla="*/ 0 w 104594"/>
              <a:gd name="connsiteY1" fmla="*/ 0 h 174844"/>
              <a:gd name="connsiteX2" fmla="*/ 65567 w 104594"/>
              <a:gd name="connsiteY2" fmla="*/ 87422 h 174844"/>
              <a:gd name="connsiteX3" fmla="*/ 0 w 104594"/>
              <a:gd name="connsiteY3" fmla="*/ 174845 h 174844"/>
              <a:gd name="connsiteX4" fmla="*/ 39028 w 104594"/>
              <a:gd name="connsiteY4" fmla="*/ 174845 h 174844"/>
              <a:gd name="connsiteX5" fmla="*/ 104595 w 104594"/>
              <a:gd name="connsiteY5" fmla="*/ 87422 h 174844"/>
              <a:gd name="connsiteX6" fmla="*/ 39028 w 104594"/>
              <a:gd name="connsiteY6" fmla="*/ 0 h 17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594" h="174844">
                <a:moveTo>
                  <a:pt x="39028" y="0"/>
                </a:moveTo>
                <a:lnTo>
                  <a:pt x="0" y="0"/>
                </a:lnTo>
                <a:lnTo>
                  <a:pt x="65567" y="87422"/>
                </a:lnTo>
                <a:lnTo>
                  <a:pt x="0" y="174845"/>
                </a:lnTo>
                <a:lnTo>
                  <a:pt x="39028" y="174845"/>
                </a:lnTo>
                <a:lnTo>
                  <a:pt x="104595" y="87422"/>
                </a:lnTo>
                <a:lnTo>
                  <a:pt x="39028" y="0"/>
                </a:lnTo>
                <a:close/>
              </a:path>
            </a:pathLst>
          </a:custGeom>
          <a:solidFill>
            <a:schemeClr val="accent6"/>
          </a:solidFill>
          <a:ln w="30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Slide Number Placeholder 51">
            <a:extLst>
              <a:ext uri="{FF2B5EF4-FFF2-40B4-BE49-F238E27FC236}">
                <a16:creationId xmlns:a16="http://schemas.microsoft.com/office/drawing/2014/main" id="{64CFD320-8B9F-04C1-BF61-89D19BBE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7586" y="6173787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4C7D5EB-6414-9F20-C351-29585163B623}"/>
              </a:ext>
            </a:extLst>
          </p:cNvPr>
          <p:cNvSpPr txBox="1">
            <a:spLocks/>
          </p:cNvSpPr>
          <p:nvPr/>
        </p:nvSpPr>
        <p:spPr>
          <a:xfrm>
            <a:off x="304799" y="609600"/>
            <a:ext cx="5483123" cy="1620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custom virtual card payment solutions for </a:t>
            </a:r>
            <a:r>
              <a:rPr lang="en-US" sz="36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every</a:t>
            </a: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business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32108714-AF22-BAFA-E0D1-91CFEF327476}"/>
              </a:ext>
            </a:extLst>
          </p:cNvPr>
          <p:cNvSpPr txBox="1">
            <a:spLocks/>
          </p:cNvSpPr>
          <p:nvPr/>
        </p:nvSpPr>
        <p:spPr>
          <a:xfrm>
            <a:off x="330198" y="2546114"/>
            <a:ext cx="5689602" cy="3916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70"/>
              </a:spcBef>
            </a:pPr>
            <a:r>
              <a:rPr lang="en-US" sz="1800" b="1" dirty="0">
                <a:solidFill>
                  <a:schemeClr val="accent3"/>
                </a:solidFill>
              </a:rPr>
              <a:t>CUSTOM FEATURES</a:t>
            </a:r>
          </a:p>
          <a:p>
            <a:pPr marL="228600" indent="-228600"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Effortlessly pay any invoice in seconds</a:t>
            </a:r>
          </a:p>
          <a:p>
            <a:pPr marL="228600" indent="-228600"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Pay up to 1,000 vendors in one </a:t>
            </a:r>
            <a:r>
              <a:rPr lang="en-US" sz="1800" dirty="0" err="1"/>
              <a:t>payfile</a:t>
            </a:r>
            <a:endParaRPr lang="en-US" sz="1800" dirty="0"/>
          </a:p>
          <a:p>
            <a:pPr marL="228600" indent="-228600"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Leverage our partnerships with Mastercard or Visa</a:t>
            </a:r>
          </a:p>
          <a:p>
            <a:pPr marL="228600" indent="-228600"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﻿﻿24/7 access to our industry-leading payments UI</a:t>
            </a:r>
          </a:p>
          <a:p>
            <a:pPr marL="571500" lvl="1" indent="-228600"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On-demand instant card issuance </a:t>
            </a:r>
          </a:p>
          <a:p>
            <a:pPr marL="571500" lvl="1" indent="-228600"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Easily make payments via upload or APIs </a:t>
            </a:r>
          </a:p>
          <a:p>
            <a:pPr marL="571500" lvl="1" indent="-228600"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Foolproof reconciliation and reporting</a:t>
            </a:r>
          </a:p>
          <a:p>
            <a:pPr marL="228600" indent="-228600"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﻿﻿</a:t>
            </a:r>
            <a:r>
              <a:rPr lang="en-US" sz="1800" dirty="0" err="1"/>
              <a:t>SmartSpend</a:t>
            </a:r>
            <a:r>
              <a:rPr lang="en-US" sz="1800" dirty="0"/>
              <a:t>™ gives you ultimate control to:</a:t>
            </a:r>
          </a:p>
          <a:p>
            <a:pPr marL="571500" lvl="1" indent="-228600"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Eliminate unauthorized transactions</a:t>
            </a:r>
          </a:p>
          <a:p>
            <a:pPr marL="571500" lvl="1" indent="-228600"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Select from more than 20 currency settings</a:t>
            </a:r>
          </a:p>
          <a:p>
            <a:pPr marL="571500" lvl="1" indent="-228600"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Set, monitor or revise spending limits</a:t>
            </a:r>
          </a:p>
          <a:p>
            <a:pPr marL="228600" indent="-228600">
              <a:lnSpc>
                <a:spcPct val="10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Mitigate fraud with robust fraud monitoring and dispute resolution processes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426172-202B-25D6-C460-9413E28FDB4A}"/>
              </a:ext>
            </a:extLst>
          </p:cNvPr>
          <p:cNvSpPr/>
          <p:nvPr/>
        </p:nvSpPr>
        <p:spPr>
          <a:xfrm>
            <a:off x="332390" y="2294901"/>
            <a:ext cx="1164019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9306742E-2720-01DD-37CA-FC5D34937726}"/>
              </a:ext>
            </a:extLst>
          </p:cNvPr>
          <p:cNvSpPr txBox="1">
            <a:spLocks/>
          </p:cNvSpPr>
          <p:nvPr/>
        </p:nvSpPr>
        <p:spPr>
          <a:xfrm>
            <a:off x="609600" y="6553200"/>
            <a:ext cx="2971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2">
                    <a:lumMod val="90000"/>
                  </a:schemeClr>
                </a:solidFill>
              </a:rPr>
              <a:t>9/14/2023</a:t>
            </a:r>
          </a:p>
        </p:txBody>
      </p:sp>
    </p:spTree>
    <p:extLst>
      <p:ext uri="{BB962C8B-B14F-4D97-AF65-F5344CB8AC3E}">
        <p14:creationId xmlns:p14="http://schemas.microsoft.com/office/powerpoint/2010/main" val="2570739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AD7039-4680-4956-9542-B83D9E6314E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FC5A798-286F-493A-A004-3C6C2A6B8B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4AF623-4A95-4652-AF18-74D461A96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2443</TotalTime>
  <Words>384</Words>
  <Application>Microsoft Macintosh PowerPoint</Application>
  <PresentationFormat>Widescreen</PresentationFormat>
  <Paragraphs>74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Aptos Light</vt:lpstr>
      <vt:lpstr>Arial</vt:lpstr>
      <vt:lpstr>Calibri</vt:lpstr>
      <vt:lpstr>Source Sans Pro ExtraLight</vt:lpstr>
      <vt:lpstr>Office Theme</vt:lpstr>
      <vt:lpstr>Custom Design</vt:lpstr>
      <vt:lpstr>SIMPLIFY. STREAMLINE. GET REWARDED.</vt:lpstr>
      <vt:lpstr>OUR EXPERIENCE</vt:lpstr>
      <vt:lpstr>TRANSFORM PAYMENTS INTO PROFITS WITH OUR SECURE VIRTUAL CARD SOLUTION.</vt:lpstr>
      <vt:lpstr>BUILD A CUSTOM PAYMENT PROGRAM POWERED BY OUR END-TO-END PRODUCTS AND SERVICES</vt:lpstr>
      <vt:lpstr>VIRTUAL CARD 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Elisa Karbin</dc:creator>
  <cp:lastModifiedBy>Elisa Karbin</cp:lastModifiedBy>
  <cp:revision>5</cp:revision>
  <dcterms:created xsi:type="dcterms:W3CDTF">2025-09-09T22:43:14Z</dcterms:created>
  <dcterms:modified xsi:type="dcterms:W3CDTF">2025-09-11T15:26:36Z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